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  <p:sldMasterId id="2147483650" r:id="rId2"/>
  </p:sldMasterIdLst>
  <p:notesMasterIdLst>
    <p:notesMasterId r:id="rId18"/>
  </p:notesMasterIdLst>
  <p:sldIdLst>
    <p:sldId id="256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71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17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5E4C30-5A4D-40E8-81AB-9D39B3EE6F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302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229600" cy="47556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68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484313"/>
            <a:ext cx="8218487" cy="464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AFF8AB-E7C4-4234-9E21-3B1D78905B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57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38621-3346-4599-91CC-842198775C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412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C0120-452E-487A-BADF-77F4207A00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330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218487" cy="4641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E569E-F568-49E5-979D-9325A606DE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428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DA801-EA1D-40DE-9F4E-CF6B3B23EB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732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4032250" cy="46418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484313"/>
            <a:ext cx="4033837" cy="46418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0AAA1-88D8-4AC9-BDA3-E1B80F536B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36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464B9-EAF3-497B-BED3-5DF8E5DD1D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94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989055-E20A-4AC0-841E-537A46EB24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09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353882-CD68-426A-866B-BC6E6156C9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985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67DB2-9A64-428C-BDEF-3F8D81BCF1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236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0"/>
          <p:cNvSpPr txBox="1">
            <a:spLocks noChangeArrowheads="1"/>
          </p:cNvSpPr>
          <p:nvPr userDrawn="1"/>
        </p:nvSpPr>
        <p:spPr bwMode="white">
          <a:xfrm>
            <a:off x="0" y="234106"/>
            <a:ext cx="7010400" cy="4572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 dirty="0">
                <a:solidFill>
                  <a:srgbClr val="D81E05"/>
                </a:solidFill>
                <a:cs typeface="Arial" charset="0"/>
              </a:rPr>
              <a:t> </a:t>
            </a:r>
          </a:p>
        </p:txBody>
      </p:sp>
      <p:sp>
        <p:nvSpPr>
          <p:cNvPr id="1027" name="Text Box 10"/>
          <p:cNvSpPr txBox="1">
            <a:spLocks noChangeArrowheads="1"/>
          </p:cNvSpPr>
          <p:nvPr userDrawn="1"/>
        </p:nvSpPr>
        <p:spPr bwMode="white">
          <a:xfrm>
            <a:off x="0" y="457200"/>
            <a:ext cx="9144000" cy="152400"/>
          </a:xfrm>
          <a:prstGeom prst="rect">
            <a:avLst/>
          </a:prstGeom>
          <a:solidFill>
            <a:srgbClr val="D9D9D9">
              <a:alpha val="0"/>
            </a:srgbClr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>
                <a:solidFill>
                  <a:srgbClr val="D9D9D9"/>
                </a:solidFill>
                <a:cs typeface="Arial" charset="0"/>
              </a:rPr>
              <a:t> </a:t>
            </a: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457200" y="308718"/>
            <a:ext cx="60925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Level 3 </a:t>
            </a:r>
            <a:r>
              <a:rPr lang="en-GB" sz="1400" b="1" dirty="0">
                <a:solidFill>
                  <a:schemeClr val="bg1"/>
                </a:solidFill>
              </a:rPr>
              <a:t>Electrotechnical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30" name="Text Box 10"/>
          <p:cNvSpPr txBox="1">
            <a:spLocks noChangeArrowheads="1"/>
          </p:cNvSpPr>
          <p:nvPr userDrawn="1"/>
        </p:nvSpPr>
        <p:spPr bwMode="white">
          <a:xfrm>
            <a:off x="0" y="6324600"/>
            <a:ext cx="9144000" cy="381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>
                <a:solidFill>
                  <a:srgbClr val="D81E05"/>
                </a:solidFill>
                <a:cs typeface="Arial" charset="0"/>
              </a:rPr>
              <a:t> </a:t>
            </a:r>
          </a:p>
        </p:txBody>
      </p:sp>
      <p:sp>
        <p:nvSpPr>
          <p:cNvPr id="1031" name="Text Box 10"/>
          <p:cNvSpPr txBox="1">
            <a:spLocks noChangeArrowheads="1"/>
          </p:cNvSpPr>
          <p:nvPr userDrawn="1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>
                <a:solidFill>
                  <a:srgbClr val="D81E05"/>
                </a:solidFill>
                <a:cs typeface="Arial" charset="0"/>
              </a:rPr>
              <a:t> 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 userDrawn="1"/>
        </p:nvSpPr>
        <p:spPr bwMode="auto">
          <a:xfrm>
            <a:off x="457200" y="6400800"/>
            <a:ext cx="647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r>
              <a:rPr lang="en-US" sz="1100" dirty="0"/>
              <a:t>© 2016 City and Guilds of London Institute. All rights reserved</a:t>
            </a:r>
            <a:r>
              <a:rPr lang="en-US" sz="900" dirty="0"/>
              <a:t>.</a:t>
            </a:r>
            <a:br>
              <a:rPr lang="en-US" sz="1100" dirty="0">
                <a:ea typeface="Arial" pitchFamily="-105" charset="0"/>
                <a:cs typeface="Arial" pitchFamily="-105" charset="0"/>
              </a:rPr>
            </a:br>
            <a:endParaRPr lang="en-US" sz="1100" dirty="0">
              <a:ea typeface="Arial" pitchFamily="-105" charset="0"/>
              <a:cs typeface="Arial" pitchFamily="-105" charset="0"/>
            </a:endParaRPr>
          </a:p>
          <a:p>
            <a:endParaRPr lang="en-US" sz="1200" dirty="0">
              <a:latin typeface="Times New Roman" pitchFamily="-105" charset="0"/>
            </a:endParaRPr>
          </a:p>
          <a:p>
            <a:endParaRPr lang="en-US" sz="1200" dirty="0">
              <a:latin typeface="Times New Roman" pitchFamily="-105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 userDrawn="1"/>
        </p:nvSpPr>
        <p:spPr bwMode="auto">
          <a:xfrm>
            <a:off x="7239000" y="6400800"/>
            <a:ext cx="1447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r">
              <a:spcBef>
                <a:spcPts val="600"/>
              </a:spcBef>
            </a:pPr>
            <a:fld id="{6152C911-7D81-1845-9D20-613E63F035EB}" type="slidenum">
              <a:rPr lang="en-US" sz="1100">
                <a:ea typeface="Arial" pitchFamily="-105" charset="0"/>
                <a:cs typeface="Arial" pitchFamily="-105" charset="0"/>
              </a:rPr>
              <a:pPr algn="r">
                <a:spcBef>
                  <a:spcPts val="600"/>
                </a:spcBef>
              </a:pPr>
              <a:t>‹#›</a:t>
            </a:fld>
            <a:r>
              <a:rPr lang="en-US" sz="1100" dirty="0">
                <a:ea typeface="Arial" pitchFamily="-105" charset="0"/>
                <a:cs typeface="Arial" pitchFamily="-105" charset="0"/>
              </a:rPr>
              <a:t> of 15</a:t>
            </a:r>
          </a:p>
          <a:p>
            <a:br>
              <a:rPr lang="en-US" sz="1100" dirty="0">
                <a:ea typeface="Arial" pitchFamily="-105" charset="0"/>
                <a:cs typeface="Arial" pitchFamily="-105" charset="0"/>
              </a:rPr>
            </a:br>
            <a:endParaRPr lang="en-US" sz="1100" dirty="0">
              <a:ea typeface="Arial" pitchFamily="-105" charset="0"/>
              <a:cs typeface="Arial" pitchFamily="-105" charset="0"/>
            </a:endParaRPr>
          </a:p>
          <a:p>
            <a:br>
              <a:rPr lang="en-US" sz="1100" dirty="0">
                <a:ea typeface="Arial" pitchFamily="-105" charset="0"/>
                <a:cs typeface="Arial" pitchFamily="-105" charset="0"/>
              </a:rPr>
            </a:br>
            <a:endParaRPr lang="en-US" sz="1100" dirty="0">
              <a:ea typeface="Arial" pitchFamily="-105" charset="0"/>
              <a:cs typeface="Arial" pitchFamily="-105" charset="0"/>
            </a:endParaRPr>
          </a:p>
          <a:p>
            <a:endParaRPr lang="en-US" sz="1200" dirty="0">
              <a:latin typeface="Times New Roman" pitchFamily="-105" charset="0"/>
            </a:endParaRPr>
          </a:p>
          <a:p>
            <a:endParaRPr lang="en-US" sz="1200" dirty="0">
              <a:latin typeface="Times New Roman" pitchFamily="-105" charset="0"/>
            </a:endParaRPr>
          </a:p>
        </p:txBody>
      </p:sp>
      <p:sp>
        <p:nvSpPr>
          <p:cNvPr id="1035" name="Title Placeholder 10"/>
          <p:cNvSpPr>
            <a:spLocks noGrp="1"/>
          </p:cNvSpPr>
          <p:nvPr>
            <p:ph type="title"/>
          </p:nvPr>
        </p:nvSpPr>
        <p:spPr bwMode="auto">
          <a:xfrm>
            <a:off x="457200" y="1031875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Acts and regulations</a:t>
            </a:r>
          </a:p>
        </p:txBody>
      </p:sp>
      <p:sp>
        <p:nvSpPr>
          <p:cNvPr id="1036" name="Text Placeholder 13"/>
          <p:cNvSpPr>
            <a:spLocks noGrp="1"/>
          </p:cNvSpPr>
          <p:nvPr>
            <p:ph type="body" idx="1"/>
          </p:nvPr>
        </p:nvSpPr>
        <p:spPr bwMode="auto">
          <a:xfrm>
            <a:off x="457200" y="1641474"/>
            <a:ext cx="82296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4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7734"/>
            <a:ext cx="2437200" cy="62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4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E30613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9pPr>
    </p:titleStyle>
    <p:bodyStyle>
      <a:lvl1pPr marL="0" indent="0" algn="l" rtl="0" eaLnBrk="0" fontAlgn="base" hangingPunct="0">
        <a:lnSpc>
          <a:spcPts val="2400"/>
        </a:lnSpc>
        <a:spcBef>
          <a:spcPts val="1000"/>
        </a:spcBef>
        <a:spcAft>
          <a:spcPts val="1000"/>
        </a:spcAft>
        <a:defRPr lang="en-GB" sz="20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215900" indent="-215900" algn="l" rtl="0" eaLnBrk="0" fontAlgn="base" hangingPunct="0">
        <a:lnSpc>
          <a:spcPts val="2400"/>
        </a:lnSpc>
        <a:spcBef>
          <a:spcPts val="500"/>
        </a:spcBef>
        <a:spcAft>
          <a:spcPts val="500"/>
        </a:spcAft>
        <a:buClr>
          <a:srgbClr val="E30613"/>
        </a:buClr>
        <a:buFont typeface="Arial" pitchFamily="-105" charset="0"/>
        <a:buChar char="•"/>
        <a:defRPr lang="en-GB" sz="2000" dirty="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0" indent="0" algn="l" rtl="0" eaLnBrk="0" fontAlgn="base" hangingPunct="0">
        <a:lnSpc>
          <a:spcPts val="2000"/>
        </a:lnSpc>
        <a:spcBef>
          <a:spcPts val="500"/>
        </a:spcBef>
        <a:spcAft>
          <a:spcPts val="500"/>
        </a:spcAft>
        <a:buFont typeface="Lucida Grande" pitchFamily="-105" charset="0"/>
        <a:defRPr lang="en-GB" sz="1600" dirty="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215900" indent="-215900" algn="l" rtl="0" eaLnBrk="0" fontAlgn="base" hangingPunct="0">
        <a:lnSpc>
          <a:spcPts val="2000"/>
        </a:lnSpc>
        <a:spcBef>
          <a:spcPts val="500"/>
        </a:spcBef>
        <a:spcAft>
          <a:spcPts val="500"/>
        </a:spcAft>
        <a:buClr>
          <a:srgbClr val="E30613"/>
        </a:buClr>
        <a:buFont typeface="Arial" pitchFamily="-105" charset="0"/>
        <a:buChar char="•"/>
        <a:defRPr lang="en-GB" sz="16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4pPr>
      <a:lvl5pPr marL="431800" indent="-215900" algn="l" rtl="0" eaLnBrk="0" fontAlgn="base" hangingPunct="0">
        <a:lnSpc>
          <a:spcPts val="2000"/>
        </a:lnSpc>
        <a:spcBef>
          <a:spcPct val="0"/>
        </a:spcBef>
        <a:spcAft>
          <a:spcPts val="500"/>
        </a:spcAft>
        <a:buFont typeface="Arial" pitchFamily="-105" charset="0"/>
        <a:buChar char="–"/>
        <a:defRPr lang="en-US" sz="16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5pPr>
      <a:lvl6pPr marL="457200" indent="-457200" algn="l" defTabSz="914400" rtl="0" fontAlgn="base">
        <a:spcBef>
          <a:spcPct val="20000"/>
        </a:spcBef>
        <a:spcAft>
          <a:spcPct val="0"/>
        </a:spcAft>
        <a:buChar char="»"/>
        <a:defRPr lang="en-GB" sz="16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6pPr>
      <a:lvl7pPr marL="2971800" indent="-228600" algn="l" defTabSz="914400" rtl="0" fontAlgn="base">
        <a:spcBef>
          <a:spcPct val="20000"/>
        </a:spcBef>
        <a:spcAft>
          <a:spcPct val="0"/>
        </a:spcAft>
        <a:buClr>
          <a:srgbClr val="E30613"/>
        </a:buClr>
        <a:buChar char="»"/>
        <a:defRPr lang="en-GB" sz="16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7pPr>
      <a:lvl8pPr marL="3429000" indent="-228600" algn="l" defTabSz="914400" rtl="0" fontAlgn="base">
        <a:spcBef>
          <a:spcPct val="20000"/>
        </a:spcBef>
        <a:spcAft>
          <a:spcPct val="0"/>
        </a:spcAft>
        <a:buChar char="»"/>
        <a:defRPr lang="en-GB" sz="1600" kern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8pPr>
      <a:lvl9pPr marL="3886200" indent="-228600" algn="l" defTabSz="914400" rtl="0" fontAlgn="base">
        <a:spcBef>
          <a:spcPct val="20000"/>
        </a:spcBef>
        <a:spcAft>
          <a:spcPct val="0"/>
        </a:spcAft>
        <a:buChar char="»"/>
        <a:defRPr lang="en-GB" sz="10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4AB134-89DD-4E11-8C1C-5FDDD10E14E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8" name="Text Box 10"/>
          <p:cNvSpPr txBox="1">
            <a:spLocks noChangeArrowheads="1"/>
          </p:cNvSpPr>
          <p:nvPr userDrawn="1"/>
        </p:nvSpPr>
        <p:spPr bwMode="white">
          <a:xfrm>
            <a:off x="0" y="234106"/>
            <a:ext cx="7010400" cy="4572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 dirty="0">
                <a:solidFill>
                  <a:srgbClr val="D81E05"/>
                </a:solidFill>
                <a:cs typeface="Arial" charset="0"/>
              </a:rPr>
              <a:t> </a:t>
            </a:r>
          </a:p>
        </p:txBody>
      </p:sp>
      <p:sp>
        <p:nvSpPr>
          <p:cNvPr id="9" name="Text Box 10"/>
          <p:cNvSpPr txBox="1">
            <a:spLocks noChangeArrowheads="1"/>
          </p:cNvSpPr>
          <p:nvPr userDrawn="1"/>
        </p:nvSpPr>
        <p:spPr bwMode="white">
          <a:xfrm>
            <a:off x="0" y="457200"/>
            <a:ext cx="9144000" cy="152400"/>
          </a:xfrm>
          <a:prstGeom prst="rect">
            <a:avLst/>
          </a:prstGeom>
          <a:solidFill>
            <a:srgbClr val="D9D9D9">
              <a:alpha val="0"/>
            </a:srgbClr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>
                <a:solidFill>
                  <a:srgbClr val="D9D9D9"/>
                </a:solidFill>
                <a:cs typeface="Arial" charset="0"/>
              </a:rPr>
              <a:t> </a:t>
            </a:r>
          </a:p>
        </p:txBody>
      </p:sp>
      <p:sp>
        <p:nvSpPr>
          <p:cNvPr id="10" name="Title Placeholder 10"/>
          <p:cNvSpPr>
            <a:spLocks noGrp="1"/>
          </p:cNvSpPr>
          <p:nvPr>
            <p:ph type="title"/>
          </p:nvPr>
        </p:nvSpPr>
        <p:spPr bwMode="auto">
          <a:xfrm>
            <a:off x="457200" y="1031875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Safe working practices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idx="1"/>
          </p:nvPr>
        </p:nvSpPr>
        <p:spPr bwMode="auto">
          <a:xfrm>
            <a:off x="457200" y="1641474"/>
            <a:ext cx="82296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4"/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1" r:id="rId9"/>
    <p:sldLayoutId id="214748378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4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indent="0" eaLnBrk="1" hangingPunct="1"/>
            <a:endParaRPr b="1" dirty="0">
              <a:ea typeface="ＭＳ Ｐゴシック" pitchFamily="-105" charset="-128"/>
              <a:cs typeface="ＭＳ Ｐゴシック" pitchFamily="-105" charset="-128"/>
            </a:endParaRPr>
          </a:p>
          <a:p>
            <a:pPr marL="0" indent="0" eaLnBrk="1" hangingPunct="1"/>
            <a:endParaRPr b="1" dirty="0">
              <a:ea typeface="ＭＳ Ｐゴシック" pitchFamily="-105" charset="-128"/>
              <a:cs typeface="ＭＳ Ｐゴシック" pitchFamily="-105" charset="-128"/>
            </a:endParaRPr>
          </a:p>
          <a:p>
            <a:pPr marL="0" indent="0" algn="ctr" eaLnBrk="1" hangingPunct="1"/>
            <a:r>
              <a:rPr sz="6600" dirty="0">
                <a:solidFill>
                  <a:schemeClr val="bg1"/>
                </a:solidFill>
                <a:ea typeface="ＭＳ Ｐゴシック" pitchFamily="-105" charset="-128"/>
                <a:cs typeface="ＭＳ Ｐゴシック" pitchFamily="-105" charset="-128"/>
              </a:rPr>
              <a:t>PowerPoint presentation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white">
          <a:xfrm>
            <a:off x="533400" y="2057400"/>
            <a:ext cx="8077200" cy="1295400"/>
          </a:xfrm>
          <a:prstGeom prst="rect">
            <a:avLst/>
          </a:prstGeom>
          <a:solidFill>
            <a:srgbClr val="E30613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r>
              <a:rPr lang="en-GB" sz="1800">
                <a:solidFill>
                  <a:srgbClr val="D81E05"/>
                </a:solidFill>
                <a:ea typeface="Arial" pitchFamily="-105" charset="0"/>
                <a:cs typeface="Arial" pitchFamily="-105" charset="0"/>
              </a:rPr>
              <a:t> 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white">
          <a:xfrm>
            <a:off x="533400" y="3352800"/>
            <a:ext cx="8077200" cy="22860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r>
              <a:rPr lang="en-GB" sz="1800">
                <a:solidFill>
                  <a:srgbClr val="D81E05"/>
                </a:solidFill>
                <a:ea typeface="Arial" pitchFamily="-105" charset="0"/>
                <a:cs typeface="Arial" pitchFamily="-105" charset="0"/>
              </a:rPr>
              <a:t> </a:t>
            </a:r>
          </a:p>
        </p:txBody>
      </p:sp>
      <p:sp>
        <p:nvSpPr>
          <p:cNvPr id="2053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581400"/>
            <a:ext cx="7848600" cy="2514600"/>
          </a:xfrm>
        </p:spPr>
        <p:txBody>
          <a:bodyPr anchor="t"/>
          <a:lstStyle/>
          <a:p>
            <a:pPr eaLnBrk="1" hangingPunct="1"/>
            <a:r>
              <a:rPr lang="en-GB" dirty="0">
                <a:ea typeface="ＭＳ Ｐゴシック" pitchFamily="-105" charset="-128"/>
                <a:cs typeface="ＭＳ Ｐゴシック" pitchFamily="-105" charset="-128"/>
              </a:rPr>
              <a:t>Acts and regulations</a:t>
            </a: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762000" y="2209800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rgbClr val="FFFFFF"/>
                </a:solidFill>
              </a:rPr>
              <a:t>Unit 05: </a:t>
            </a:r>
            <a:r>
              <a:rPr lang="en-GB" sz="2400" b="1" dirty="0">
                <a:solidFill>
                  <a:srgbClr val="FFFFFF"/>
                </a:solidFill>
              </a:rPr>
              <a:t>Understand terminations and connections of conductors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003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Non-statutory regulations</a:t>
            </a:r>
          </a:p>
          <a:p>
            <a:pPr eaLnBrk="1" hangingPunct="1">
              <a:defRPr/>
            </a:pPr>
            <a:r>
              <a:rPr lang="en-GB" b="1" dirty="0"/>
              <a:t>BS 7671 IET Wiring Regulations</a:t>
            </a:r>
            <a:endParaRPr lang="en-GB" dirty="0"/>
          </a:p>
          <a:p>
            <a:pPr eaLnBrk="1" hangingPunct="1">
              <a:defRPr/>
            </a:pPr>
            <a:r>
              <a:rPr lang="en-GB" dirty="0"/>
              <a:t>The first edition was published in 1882.</a:t>
            </a:r>
          </a:p>
          <a:p>
            <a:pPr eaLnBrk="1" hangingPunct="1">
              <a:defRPr/>
            </a:pPr>
            <a:r>
              <a:rPr lang="en-GB" dirty="0"/>
              <a:t>The current (18</a:t>
            </a:r>
            <a:r>
              <a:rPr lang="en-GB" baseline="30000" dirty="0"/>
              <a:t>th</a:t>
            </a:r>
            <a:r>
              <a:rPr lang="en-GB" dirty="0"/>
              <a:t>) edition was initially published in 2018 and came into effect Jan 2019, and Amendment 2 is planned to be published in 2022. </a:t>
            </a:r>
          </a:p>
          <a:p>
            <a:pPr eaLnBrk="1" hangingPunct="1">
              <a:defRPr/>
            </a:pPr>
            <a:r>
              <a:rPr lang="en-GB" dirty="0"/>
              <a:t>In many ways the content is not much different from the first edition except, of course, the range of coverage – and the thickness of the document – have increased considerably.</a:t>
            </a:r>
          </a:p>
          <a:p>
            <a:pPr eaLnBrk="1" hangingPunct="1">
              <a:defRPr/>
            </a:pPr>
            <a:endParaRPr lang="en-GB" sz="1600" dirty="0"/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Non-statutory regulations</a:t>
            </a:r>
          </a:p>
          <a:p>
            <a:pPr eaLnBrk="1" hangingPunct="1">
              <a:defRPr/>
            </a:pPr>
            <a:r>
              <a:rPr lang="en-GB" b="1" dirty="0"/>
              <a:t>BS 7671</a:t>
            </a:r>
          </a:p>
          <a:p>
            <a:pPr eaLnBrk="1" hangingPunct="1">
              <a:defRPr/>
            </a:pPr>
            <a:r>
              <a:rPr lang="en-GB" dirty="0"/>
              <a:t>BS 7671 mainly gives a breakdown of how The Electricity at Work Regulations may be applied.</a:t>
            </a:r>
          </a:p>
          <a:p>
            <a:pPr eaLnBrk="1" hangingPunct="1">
              <a:defRPr/>
            </a:pPr>
            <a:r>
              <a:rPr lang="en-GB" dirty="0"/>
              <a:t>Compliance with BS 7671 will provide compliance with EaWR.</a:t>
            </a:r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Non-statutory regulations</a:t>
            </a:r>
          </a:p>
          <a:p>
            <a:pPr eaLnBrk="1" hangingPunct="1"/>
            <a:r>
              <a:rPr lang="en-GB" altLang="en-US" b="1" dirty="0">
                <a:ea typeface="ＭＳ Ｐゴシック" panose="020B0600070205080204" pitchFamily="34" charset="-128"/>
              </a:rPr>
              <a:t>On-site guide</a:t>
            </a:r>
            <a:endParaRPr lang="en-GB" altLang="en-US" dirty="0">
              <a:ea typeface="ＭＳ Ｐゴシック" panose="020B0600070205080204" pitchFamily="34" charset="-128"/>
            </a:endParaRPr>
          </a:p>
          <a:p>
            <a:pPr marL="273050" indent="-273050" eaLnBrk="1" hangingPunct="1"/>
            <a:r>
              <a:rPr lang="en-GB" altLang="en-US" dirty="0">
                <a:solidFill>
                  <a:srgbClr val="D81E05"/>
                </a:solidFill>
                <a:ea typeface="ＭＳ Ｐゴシック" panose="020B0600070205080204" pitchFamily="34" charset="-128"/>
              </a:rPr>
              <a:t>•	</a:t>
            </a:r>
            <a:r>
              <a:rPr lang="en-GB" altLang="en-US" dirty="0">
                <a:ea typeface="ＭＳ Ｐゴシック" panose="020B0600070205080204" pitchFamily="34" charset="-128"/>
              </a:rPr>
              <a:t>This is the working electrician’s guide to the regulations. It has more of </a:t>
            </a:r>
            <a:r>
              <a:rPr lang="ja-JP" altLang="en-GB" dirty="0">
                <a:ea typeface="ＭＳ Ｐゴシック" panose="020B0600070205080204" pitchFamily="34" charset="-128"/>
              </a:rPr>
              <a:t>‘</a:t>
            </a:r>
            <a:r>
              <a:rPr lang="en-GB" altLang="ja-JP" dirty="0">
                <a:ea typeface="ＭＳ Ｐゴシック" panose="020B0600070205080204" pitchFamily="34" charset="-128"/>
              </a:rPr>
              <a:t>How to do</a:t>
            </a:r>
            <a:r>
              <a:rPr lang="en-GB" altLang="en-US" dirty="0">
                <a:ea typeface="ＭＳ Ｐゴシック" panose="020B0600070205080204" pitchFamily="34" charset="-128"/>
              </a:rPr>
              <a:t>’</a:t>
            </a:r>
            <a:r>
              <a:rPr lang="en-GB" altLang="ja-JP" dirty="0">
                <a:ea typeface="ＭＳ Ｐゴシック" panose="020B0600070205080204" pitchFamily="34" charset="-128"/>
              </a:rPr>
              <a:t> rather than lists of regulations. </a:t>
            </a:r>
          </a:p>
          <a:p>
            <a:pPr marL="273050" indent="-273050" eaLnBrk="1" hangingPunct="1"/>
            <a:r>
              <a:rPr lang="en-GB" altLang="en-US" dirty="0">
                <a:solidFill>
                  <a:srgbClr val="D81E05"/>
                </a:solidFill>
                <a:ea typeface="ＭＳ Ｐゴシック" panose="020B0600070205080204" pitchFamily="34" charset="-128"/>
              </a:rPr>
              <a:t>•	</a:t>
            </a:r>
            <a:r>
              <a:rPr lang="en-GB" altLang="en-US" dirty="0">
                <a:ea typeface="ＭＳ Ｐゴシック" panose="020B0600070205080204" pitchFamily="34" charset="-128"/>
              </a:rPr>
              <a:t>It is more likely to be carried around by the electrician than the regulation book, which is more for designers.</a:t>
            </a:r>
          </a:p>
          <a:p>
            <a:pPr eaLnBrk="1" hangingPunct="1"/>
            <a:endParaRPr lang="en-GB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Non-statutory regulations</a:t>
            </a:r>
          </a:p>
          <a:p>
            <a:pPr eaLnBrk="1" hangingPunct="1">
              <a:defRPr/>
            </a:pPr>
            <a:r>
              <a:rPr lang="en-GB" b="1" dirty="0"/>
              <a:t>Guidance notes</a:t>
            </a:r>
            <a:endParaRPr lang="en-GB" dirty="0"/>
          </a:p>
          <a:p>
            <a:pPr marL="273050" indent="-273050" eaLnBrk="1" hangingPunct="1">
              <a:defRPr/>
            </a:pPr>
            <a:r>
              <a:rPr lang="en-GB" dirty="0">
                <a:solidFill>
                  <a:srgbClr val="D81E05"/>
                </a:solidFill>
              </a:rPr>
              <a:t>•	</a:t>
            </a:r>
            <a:r>
              <a:rPr lang="en-GB" dirty="0"/>
              <a:t>The IET publishes a number of guidance notes explaining how many aspects of electrical installation work may be carried out.</a:t>
            </a:r>
          </a:p>
          <a:p>
            <a:pPr marL="273050" indent="-273050" eaLnBrk="1" hangingPunct="1">
              <a:defRPr/>
            </a:pPr>
            <a:r>
              <a:rPr lang="en-GB" dirty="0">
                <a:solidFill>
                  <a:srgbClr val="D81E05"/>
                </a:solidFill>
              </a:rPr>
              <a:t>•	</a:t>
            </a:r>
            <a:r>
              <a:rPr lang="en-GB" dirty="0"/>
              <a:t>Probably the most commonly used is Guidance Note 3, which covers inspection and testing.</a:t>
            </a:r>
          </a:p>
          <a:p>
            <a:pPr eaLnBrk="1" hangingPunct="1">
              <a:defRPr/>
            </a:pPr>
            <a:endParaRPr lang="en-GB" sz="1400" dirty="0"/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Non-statutory regulations</a:t>
            </a:r>
          </a:p>
          <a:p>
            <a:pPr eaLnBrk="1" hangingPunct="1"/>
            <a:r>
              <a:rPr lang="en-GB" altLang="en-US" b="1" dirty="0">
                <a:ea typeface="ＭＳ Ｐゴシック" panose="020B0600070205080204" pitchFamily="34" charset="-128"/>
              </a:rPr>
              <a:t>Manufacturers’ data sheets (non-regulations) </a:t>
            </a:r>
          </a:p>
          <a:p>
            <a:pPr marL="273050" indent="-273050" eaLnBrk="1" hangingPunct="1"/>
            <a:r>
              <a:rPr lang="en-GB" altLang="en-US" dirty="0">
                <a:solidFill>
                  <a:srgbClr val="D81E05"/>
                </a:solidFill>
                <a:ea typeface="ＭＳ Ｐゴシック" panose="020B0600070205080204" pitchFamily="34" charset="-128"/>
              </a:rPr>
              <a:t>•	</a:t>
            </a:r>
            <a:r>
              <a:rPr lang="en-GB" altLang="en-US" dirty="0">
                <a:ea typeface="ＭＳ Ｐゴシック" panose="020B0600070205080204" pitchFamily="34" charset="-128"/>
              </a:rPr>
              <a:t>These and other publications, such as maintenance sheets, are very useful sources of information. </a:t>
            </a:r>
          </a:p>
          <a:p>
            <a:pPr marL="273050" indent="-273050" eaLnBrk="1" hangingPunct="1"/>
            <a:r>
              <a:rPr lang="en-GB" altLang="en-US" dirty="0">
                <a:solidFill>
                  <a:srgbClr val="D81E05"/>
                </a:solidFill>
                <a:ea typeface="ＭＳ Ｐゴシック" panose="020B0600070205080204" pitchFamily="34" charset="-128"/>
              </a:rPr>
              <a:t>•	</a:t>
            </a:r>
            <a:r>
              <a:rPr lang="en-GB" altLang="en-US" dirty="0">
                <a:ea typeface="ＭＳ Ｐゴシック" panose="020B0600070205080204" pitchFamily="34" charset="-128"/>
              </a:rPr>
              <a:t>The internet is a very good, up-to-date method of sourcing information, as it can be updated far more frequently than printed sheets.</a:t>
            </a:r>
          </a:p>
          <a:p>
            <a:pPr marL="273050" indent="-273050" eaLnBrk="1" hangingPunct="1"/>
            <a:r>
              <a:rPr lang="en-GB" altLang="en-US" dirty="0">
                <a:ea typeface="ＭＳ Ｐゴシック" panose="020B0600070205080204" pitchFamily="34" charset="-128"/>
              </a:rPr>
              <a:t> </a:t>
            </a:r>
            <a:r>
              <a:rPr lang="en-GB" altLang="en-US" dirty="0">
                <a:solidFill>
                  <a:srgbClr val="D81E05"/>
                </a:solidFill>
                <a:ea typeface="ＭＳ Ｐゴシック" panose="020B0600070205080204" pitchFamily="34" charset="-128"/>
              </a:rPr>
              <a:t>•	</a:t>
            </a:r>
            <a:r>
              <a:rPr lang="en-GB" altLang="en-US" dirty="0">
                <a:ea typeface="ＭＳ Ｐゴシック" panose="020B0600070205080204" pitchFamily="34" charset="-128"/>
              </a:rPr>
              <a:t>They are not regulations but very useful sources of information.</a:t>
            </a:r>
          </a:p>
          <a:p>
            <a:pPr eaLnBrk="1" hangingPunct="1"/>
            <a:endParaRPr lang="en-GB" altLang="en-US" dirty="0">
              <a:ea typeface="ＭＳ Ｐゴシック" panose="020B0600070205080204" pitchFamily="34" charset="-128"/>
            </a:endParaRPr>
          </a:p>
          <a:p>
            <a:pPr eaLnBrk="1" hangingPunct="1"/>
            <a:endParaRPr lang="en-GB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indent="0" algn="ctr" eaLnBrk="1" hangingPunct="1">
              <a:lnSpc>
                <a:spcPct val="100000"/>
              </a:lnSpc>
            </a:pPr>
            <a:endParaRPr sz="6000">
              <a:solidFill>
                <a:srgbClr val="E30613"/>
              </a:solidFill>
              <a:ea typeface="ＭＳ Ｐゴシック" pitchFamily="-105" charset="-128"/>
              <a:cs typeface="ＭＳ Ｐゴシック" pitchFamily="-105" charset="-128"/>
            </a:endParaRPr>
          </a:p>
          <a:p>
            <a:pPr marL="0" indent="0" algn="ctr" eaLnBrk="1" hangingPunct="1">
              <a:lnSpc>
                <a:spcPct val="100000"/>
              </a:lnSpc>
            </a:pPr>
            <a:r>
              <a:rPr sz="6000">
                <a:solidFill>
                  <a:srgbClr val="E30613"/>
                </a:solidFill>
                <a:ea typeface="ＭＳ Ｐゴシック" pitchFamily="-105" charset="-128"/>
                <a:cs typeface="ＭＳ Ｐゴシック" pitchFamily="-105" charset="-128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70180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/>
              <a:t>There is a wide range of documents that apply to electrical work.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/>
              <a:t>They can be broadly divided into two groups:</a:t>
            </a:r>
          </a:p>
          <a:p>
            <a:pPr marL="273050" indent="-27305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>
                <a:solidFill>
                  <a:srgbClr val="D81E05"/>
                </a:solidFill>
              </a:rPr>
              <a:t>•	</a:t>
            </a:r>
            <a:r>
              <a:rPr lang="en-GB" dirty="0"/>
              <a:t>statutory, which are legally binding</a:t>
            </a:r>
          </a:p>
          <a:p>
            <a:pPr marL="273050" indent="-27305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>
                <a:solidFill>
                  <a:srgbClr val="D81E05"/>
                </a:solidFill>
              </a:rPr>
              <a:t>•	</a:t>
            </a:r>
            <a:r>
              <a:rPr lang="en-GB" dirty="0"/>
              <a:t>non-statutory, which are not legally binding but may give advice and guidance on the legal documents.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1065886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marL="273050" indent="-273050" eaLnBrk="1" hangingPunct="1"/>
            <a:r>
              <a:rPr lang="en-GB" dirty="0">
                <a:solidFill>
                  <a:srgbClr val="D81E05"/>
                </a:solidFill>
              </a:rPr>
              <a:t>•	</a:t>
            </a:r>
            <a:r>
              <a:rPr lang="en-GB" altLang="en-US" dirty="0">
                <a:ea typeface="ＭＳ Ｐゴシック" panose="020B0600070205080204" pitchFamily="34" charset="-128"/>
              </a:rPr>
              <a:t>Anything with</a:t>
            </a:r>
            <a:r>
              <a:rPr lang="ja-JP" altLang="en-GB" dirty="0">
                <a:ea typeface="ＭＳ Ｐゴシック" panose="020B0600070205080204" pitchFamily="34" charset="-128"/>
              </a:rPr>
              <a:t>‘</a:t>
            </a:r>
            <a:r>
              <a:rPr lang="en-GB" altLang="ja-JP" dirty="0">
                <a:ea typeface="ＭＳ Ｐゴシック" panose="020B0600070205080204" pitchFamily="34" charset="-128"/>
              </a:rPr>
              <a:t>Act</a:t>
            </a:r>
            <a:r>
              <a:rPr lang="ja-JP" altLang="en-GB" dirty="0">
                <a:ea typeface="ＭＳ Ｐゴシック" panose="020B0600070205080204" pitchFamily="34" charset="-128"/>
              </a:rPr>
              <a:t>’</a:t>
            </a:r>
            <a:r>
              <a:rPr lang="en-GB" altLang="ja-JP" dirty="0">
                <a:ea typeface="ＭＳ Ｐゴシック" panose="020B0600070205080204" pitchFamily="34" charset="-128"/>
              </a:rPr>
              <a:t>in the title has been passed by Parliament into a law.</a:t>
            </a:r>
          </a:p>
          <a:p>
            <a:pPr marL="273050" indent="-273050" eaLnBrk="1" hangingPunct="1"/>
            <a:r>
              <a:rPr lang="en-GB" dirty="0">
                <a:solidFill>
                  <a:srgbClr val="D81E05"/>
                </a:solidFill>
              </a:rPr>
              <a:t>•	</a:t>
            </a:r>
            <a:r>
              <a:rPr lang="en-GB" altLang="en-US" dirty="0">
                <a:ea typeface="ＭＳ Ｐゴシック" panose="020B0600070205080204" pitchFamily="34" charset="-128"/>
              </a:rPr>
              <a:t>Most regulations and guidance notes are non-statutory, but this is not always the case. The Electricity at Work Regulations is a legal document.</a:t>
            </a:r>
          </a:p>
          <a:p>
            <a:pPr eaLnBrk="1" hangingPunct="1"/>
            <a:endParaRPr lang="en-GB" altLang="en-US" sz="2400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Statutory</a:t>
            </a:r>
            <a:endParaRPr lang="en-GB" sz="2400" dirty="0"/>
          </a:p>
          <a:p>
            <a:pPr marL="273050" indent="-273050" eaLnBrk="1" hangingPunct="1">
              <a:defRPr/>
            </a:pPr>
            <a:r>
              <a:rPr lang="en-GB" b="1" dirty="0">
                <a:solidFill>
                  <a:srgbClr val="D81E05"/>
                </a:solidFill>
              </a:rPr>
              <a:t>•	</a:t>
            </a:r>
            <a:r>
              <a:rPr lang="en-GB" b="1" dirty="0"/>
              <a:t>Health and Safety at Work Act </a:t>
            </a:r>
            <a:r>
              <a:rPr lang="en-GB" b="1" dirty="0" err="1"/>
              <a:t>etc</a:t>
            </a:r>
            <a:r>
              <a:rPr lang="en-GB" b="1" dirty="0"/>
              <a:t> 1974</a:t>
            </a:r>
            <a:endParaRPr lang="en-GB" dirty="0"/>
          </a:p>
          <a:p>
            <a:pPr marL="273050" indent="-273050" eaLnBrk="1" hangingPunct="1">
              <a:defRPr/>
            </a:pPr>
            <a:r>
              <a:rPr lang="en-GB" b="1" dirty="0">
                <a:solidFill>
                  <a:srgbClr val="D81E05"/>
                </a:solidFill>
              </a:rPr>
              <a:t>•	</a:t>
            </a:r>
            <a:r>
              <a:rPr lang="en-GB" b="1" dirty="0"/>
              <a:t>Electricity at Work Regulations 1989</a:t>
            </a:r>
            <a:endParaRPr lang="en-GB" dirty="0"/>
          </a:p>
          <a:p>
            <a:pPr marL="273050" indent="-273050" eaLnBrk="1" hangingPunct="1">
              <a:defRPr/>
            </a:pPr>
            <a:r>
              <a:rPr lang="en-GB" b="1" dirty="0">
                <a:solidFill>
                  <a:srgbClr val="D81E05"/>
                </a:solidFill>
              </a:rPr>
              <a:t>•	</a:t>
            </a:r>
            <a:r>
              <a:rPr lang="en-GB" b="1" dirty="0"/>
              <a:t>Electricity Safety and Continuity Regulations 2002</a:t>
            </a:r>
            <a:endParaRPr lang="en-GB" dirty="0"/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/>
            <a:r>
              <a:rPr lang="en-GB" altLang="en-US" sz="2400" b="1" dirty="0">
                <a:ea typeface="ＭＳ Ｐゴシック" panose="020B0600070205080204" pitchFamily="34" charset="-128"/>
              </a:rPr>
              <a:t>Non-statutory</a:t>
            </a:r>
          </a:p>
          <a:p>
            <a:pPr marL="273050" indent="-273050" eaLnBrk="1" hangingPunct="1"/>
            <a:r>
              <a:rPr lang="en-GB" altLang="en-US" b="1" dirty="0">
                <a:solidFill>
                  <a:srgbClr val="D81E05"/>
                </a:solidFill>
                <a:ea typeface="ＭＳ Ｐゴシック" panose="020B0600070205080204" pitchFamily="34" charset="-128"/>
              </a:rPr>
              <a:t>•	</a:t>
            </a:r>
            <a:r>
              <a:rPr lang="en-GB" altLang="en-US" b="1" dirty="0">
                <a:ea typeface="ＭＳ Ｐゴシック" panose="020B0600070205080204" pitchFamily="34" charset="-128"/>
              </a:rPr>
              <a:t>BS 7671 IET Wiring Regulations</a:t>
            </a:r>
            <a:endParaRPr lang="en-GB" altLang="en-US" dirty="0">
              <a:ea typeface="ＭＳ Ｐゴシック" panose="020B0600070205080204" pitchFamily="34" charset="-128"/>
            </a:endParaRPr>
          </a:p>
          <a:p>
            <a:pPr marL="273050" indent="-273050" eaLnBrk="1" hangingPunct="1"/>
            <a:r>
              <a:rPr lang="en-GB" altLang="en-US" b="1" dirty="0">
                <a:solidFill>
                  <a:srgbClr val="D81E05"/>
                </a:solidFill>
                <a:ea typeface="ＭＳ Ｐゴシック" panose="020B0600070205080204" pitchFamily="34" charset="-128"/>
              </a:rPr>
              <a:t>•	</a:t>
            </a:r>
            <a:r>
              <a:rPr lang="en-GB" altLang="en-US" b="1" dirty="0">
                <a:ea typeface="ＭＳ Ｐゴシック" panose="020B0600070205080204" pitchFamily="34" charset="-128"/>
              </a:rPr>
              <a:t>On-site guide, guidance notes </a:t>
            </a:r>
            <a:endParaRPr lang="en-GB" altLang="en-US" dirty="0">
              <a:ea typeface="ＭＳ Ｐゴシック" panose="020B0600070205080204" pitchFamily="34" charset="-128"/>
            </a:endParaRPr>
          </a:p>
          <a:p>
            <a:pPr marL="273050" indent="-273050" eaLnBrk="1" hangingPunct="1"/>
            <a:r>
              <a:rPr lang="en-GB" altLang="en-US" b="1" dirty="0">
                <a:solidFill>
                  <a:srgbClr val="D81E05"/>
                </a:solidFill>
                <a:ea typeface="ＭＳ Ｐゴシック" panose="020B0600070205080204" pitchFamily="34" charset="-128"/>
              </a:rPr>
              <a:t>•	</a:t>
            </a:r>
            <a:r>
              <a:rPr lang="en-GB" altLang="en-US" b="1" dirty="0">
                <a:ea typeface="ＭＳ Ｐゴシック" panose="020B0600070205080204" pitchFamily="34" charset="-128"/>
              </a:rPr>
              <a:t>Manufacturers’ data sheets</a:t>
            </a:r>
            <a:endParaRPr lang="en-GB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/>
            <a:r>
              <a:rPr lang="en-GB" altLang="en-US" sz="2400" b="1" dirty="0">
                <a:ea typeface="ＭＳ Ｐゴシック" panose="020B0600070205080204" pitchFamily="34" charset="-128"/>
              </a:rPr>
              <a:t>Can you think of any more?</a:t>
            </a:r>
          </a:p>
          <a:p>
            <a:pPr eaLnBrk="1" hangingPunct="1"/>
            <a:endParaRPr lang="en-GB" altLang="en-US" sz="2400" b="1" dirty="0">
              <a:ea typeface="ＭＳ Ｐゴシック" panose="020B0600070205080204" pitchFamily="34" charset="-128"/>
            </a:endParaRPr>
          </a:p>
          <a:p>
            <a:pPr marL="442913" indent="-442913" eaLnBrk="1" hangingPunct="1"/>
            <a:r>
              <a:rPr lang="en-GB" altLang="en-US" sz="2400" b="1" dirty="0">
                <a:ea typeface="ＭＳ Ｐゴシック" panose="020B0600070205080204" pitchFamily="34" charset="-128"/>
              </a:rPr>
              <a:t>Statutory…</a:t>
            </a:r>
          </a:p>
          <a:p>
            <a:pPr marL="442913" indent="-442913" eaLnBrk="1" hangingPunct="1"/>
            <a:endParaRPr lang="en-GB" altLang="en-US" sz="2400" b="1" dirty="0">
              <a:ea typeface="ＭＳ Ｐゴシック" panose="020B0600070205080204" pitchFamily="34" charset="-128"/>
            </a:endParaRPr>
          </a:p>
          <a:p>
            <a:pPr marL="442913" indent="-442913" eaLnBrk="1" hangingPunct="1"/>
            <a:endParaRPr lang="en-GB" altLang="en-US" sz="2400" b="1" dirty="0">
              <a:ea typeface="ＭＳ Ｐゴシック" panose="020B0600070205080204" pitchFamily="34" charset="-128"/>
            </a:endParaRPr>
          </a:p>
          <a:p>
            <a:pPr marL="442913" indent="-442913" eaLnBrk="1" hangingPunct="1"/>
            <a:r>
              <a:rPr lang="en-GB" altLang="en-US" sz="2400" b="1" dirty="0">
                <a:ea typeface="ＭＳ Ｐゴシック" panose="020B0600070205080204" pitchFamily="34" charset="-128"/>
              </a:rPr>
              <a:t>Non-statutory…</a:t>
            </a:r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Statutory regulations</a:t>
            </a:r>
          </a:p>
          <a:p>
            <a:pPr eaLnBrk="1" hangingPunct="1">
              <a:defRPr/>
            </a:pPr>
            <a:r>
              <a:rPr lang="en-GB" b="1" dirty="0"/>
              <a:t>Health and Safety at Work etc Act 1974</a:t>
            </a:r>
            <a:endParaRPr lang="en-GB" dirty="0"/>
          </a:p>
          <a:p>
            <a:pPr eaLnBrk="1" hangingPunct="1">
              <a:defRPr/>
            </a:pPr>
            <a:r>
              <a:rPr lang="en-GB" dirty="0"/>
              <a:t>As the name suggests this covers places of work and applies to both employers and employees.</a:t>
            </a:r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/>
            <a:r>
              <a:rPr lang="en-GB" sz="2400" b="1" dirty="0"/>
              <a:t>Statutory regulations</a:t>
            </a:r>
          </a:p>
          <a:p>
            <a:pPr eaLnBrk="1" hangingPunct="1"/>
            <a:r>
              <a:rPr lang="en-GB" altLang="en-US" b="1" dirty="0">
                <a:ea typeface="ＭＳ Ｐゴシック" panose="020B0600070205080204" pitchFamily="34" charset="-128"/>
              </a:rPr>
              <a:t>Electricity at Work Regulations 1989</a:t>
            </a:r>
          </a:p>
          <a:p>
            <a:pPr eaLnBrk="1" hangingPunct="1"/>
            <a:r>
              <a:rPr lang="en-GB" altLang="en-US" dirty="0">
                <a:ea typeface="ＭＳ Ｐゴシック" panose="020B0600070205080204" pitchFamily="34" charset="-128"/>
              </a:rPr>
              <a:t>Regulations 1–16 and 29 are the main regulations covering:</a:t>
            </a:r>
          </a:p>
          <a:p>
            <a:pPr marL="273050" indent="-273050" eaLnBrk="1" hangingPunct="1">
              <a:buClr>
                <a:srgbClr val="FF0000"/>
              </a:buClr>
              <a:buFont typeface="Arial"/>
              <a:buChar char="•"/>
            </a:pPr>
            <a:r>
              <a:rPr lang="en-GB" altLang="en-US" dirty="0">
                <a:ea typeface="ＭＳ Ｐゴシック" panose="020B0600070205080204" pitchFamily="34" charset="-128"/>
              </a:rPr>
              <a:t>current</a:t>
            </a:r>
          </a:p>
          <a:p>
            <a:pPr marL="273050" indent="-273050" eaLnBrk="1" hangingPunct="1">
              <a:buClr>
                <a:srgbClr val="FF0000"/>
              </a:buClr>
              <a:buFont typeface="Arial"/>
              <a:buChar char="•"/>
            </a:pPr>
            <a:r>
              <a:rPr lang="en-GB" altLang="en-US" dirty="0">
                <a:ea typeface="ＭＳ Ｐゴシック" panose="020B0600070205080204" pitchFamily="34" charset="-128"/>
              </a:rPr>
              <a:t>isolation</a:t>
            </a:r>
          </a:p>
          <a:p>
            <a:pPr marL="273050" indent="-273050" eaLnBrk="1" hangingPunct="1">
              <a:buClr>
                <a:srgbClr val="FF0000"/>
              </a:buClr>
              <a:buFont typeface="Arial"/>
              <a:buChar char="•"/>
            </a:pPr>
            <a:r>
              <a:rPr lang="en-GB" altLang="en-US" dirty="0" err="1">
                <a:ea typeface="ＭＳ Ｐゴシック" panose="020B0600070205080204" pitchFamily="34" charset="-128"/>
              </a:rPr>
              <a:t>earthing</a:t>
            </a:r>
            <a:endParaRPr lang="en-GB" altLang="en-US" dirty="0">
              <a:ea typeface="ＭＳ Ｐゴシック" panose="020B0600070205080204" pitchFamily="34" charset="-128"/>
            </a:endParaRPr>
          </a:p>
          <a:p>
            <a:pPr marL="273050" indent="-273050" eaLnBrk="1" hangingPunct="1">
              <a:buClr>
                <a:srgbClr val="FF0000"/>
              </a:buClr>
              <a:buFont typeface="Arial"/>
              <a:buChar char="•"/>
            </a:pPr>
            <a:r>
              <a:rPr lang="en-GB" altLang="en-US" dirty="0">
                <a:ea typeface="ＭＳ Ｐゴシック" panose="020B0600070205080204" pitchFamily="34" charset="-128"/>
              </a:rPr>
              <a:t>live and dead testing, etc. </a:t>
            </a:r>
          </a:p>
          <a:p>
            <a:pPr eaLnBrk="1" hangingPunct="1"/>
            <a:r>
              <a:rPr lang="en-GB" altLang="en-US" dirty="0">
                <a:ea typeface="ＭＳ Ｐゴシック" panose="020B0600070205080204" pitchFamily="34" charset="-128"/>
              </a:rPr>
              <a:t>Regulation 29 provides a defence where it can be shown that all practical measures have been taken to prevent the incident.</a:t>
            </a:r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84784"/>
            <a:ext cx="8229600" cy="4642416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/>
              <a:t>Statutory regulations</a:t>
            </a:r>
          </a:p>
          <a:p>
            <a:pPr eaLnBrk="1" hangingPunct="1">
              <a:defRPr/>
            </a:pPr>
            <a:r>
              <a:rPr lang="en-GB" b="1" dirty="0"/>
              <a:t>Electricity Safety and Continuity Regulations 2002</a:t>
            </a:r>
            <a:endParaRPr lang="en-GB" dirty="0"/>
          </a:p>
          <a:p>
            <a:pPr eaLnBrk="1" hangingPunct="1">
              <a:defRPr/>
            </a:pPr>
            <a:r>
              <a:rPr lang="en-GB" dirty="0"/>
              <a:t>These mainly deal with the supply side of the industry.</a:t>
            </a:r>
          </a:p>
          <a:p>
            <a:pPr eaLnBrk="1" hangingPunct="1">
              <a:defRPr/>
            </a:pPr>
            <a:r>
              <a:rPr lang="en-GB" dirty="0"/>
              <a:t>They guarantee the quality of the supply to the customer.</a:t>
            </a:r>
          </a:p>
          <a:p>
            <a:pPr eaLnBrk="1" hangingPunct="1">
              <a:defRPr/>
            </a:pPr>
            <a:endParaRPr lang="en-GB" sz="1600" dirty="0"/>
          </a:p>
        </p:txBody>
      </p:sp>
      <p:sp>
        <p:nvSpPr>
          <p:cNvPr id="3" name="Title Placeholder 10"/>
          <p:cNvSpPr txBox="1">
            <a:spLocks/>
          </p:cNvSpPr>
          <p:nvPr/>
        </p:nvSpPr>
        <p:spPr bwMode="auto">
          <a:xfrm>
            <a:off x="395536" y="836712"/>
            <a:ext cx="8218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E30613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3061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latin typeface="Arial" charset="0"/>
              </a:defRPr>
            </a:lvl9pPr>
          </a:lstStyle>
          <a:p>
            <a:r>
              <a:rPr lang="en-US" dirty="0"/>
              <a:t>Acts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84764588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597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Lucida Grande</vt:lpstr>
      <vt:lpstr>Times New Roman</vt:lpstr>
      <vt:lpstr>1_Default Design</vt:lpstr>
      <vt:lpstr>Custom Design</vt:lpstr>
      <vt:lpstr>Acts and regulations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&amp; Guilds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janicec</dc:creator>
  <cp:lastModifiedBy>Dean Slee</cp:lastModifiedBy>
  <cp:revision>31</cp:revision>
  <cp:lastPrinted>2013-10-07T12:48:09Z</cp:lastPrinted>
  <dcterms:created xsi:type="dcterms:W3CDTF">2010-05-25T15:15:29Z</dcterms:created>
  <dcterms:modified xsi:type="dcterms:W3CDTF">2021-01-28T13:31:36Z</dcterms:modified>
</cp:coreProperties>
</file>